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CCFDE-247A-47A3-93F2-0583D01D6852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F1188-5530-4233-BADC-5F1A16A869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0D2DB-0564-4A9E-BB19-3A97D406D1E4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091D8-76BA-46EC-B771-1648517CC5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F61DC-6DD1-45C9-99F4-255FF3293583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20F76-1315-4C7D-9C46-09D0FD830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1859A-51DF-4BCB-8709-BAC5506F3CE6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9796C-BD03-41F9-A42C-493C723CE1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796FC-6975-45E6-AE49-2DE62262C43D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06C7C-9508-49A2-985B-0B0D6D1E0E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DC398-9D7D-4151-913E-42DA6E13E58D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AC33E-8489-46DC-83BB-89752B56D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3625C-E259-4ACE-82AE-990C94997A28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3EB9-87A7-45F9-A6E0-FA91AC64D8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08B49-7F50-4696-ACC0-AF198E6E192D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EAEB9-23EE-425B-B04D-7E3DDCDBBA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86D9C-225C-4DC9-B87E-DE4D83A7F14F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F02CF-E854-4EC9-857E-3522BD8BE0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CDBC6-F895-4C30-BA72-216D9DCAD637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D7B4-CBF2-4EB6-9088-2A1CA83A2C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EB40F-7AAC-4B42-B03E-117D0E32CC46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B3627-B6D9-4BFE-B60D-83DBC69785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5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7CFBFA-17B4-43AC-AC85-FFE9F6438F54}" type="datetimeFigureOut">
              <a:rPr lang="en-US"/>
              <a:pPr>
                <a:defRPr/>
              </a:pPr>
              <a:t>3/23/2009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8BC8CE-DCA1-4D73-9371-45304A024D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14375" y="1571625"/>
            <a:ext cx="7772400" cy="1470025"/>
          </a:xfrm>
        </p:spPr>
        <p:txBody>
          <a:bodyPr/>
          <a:lstStyle/>
          <a:p>
            <a:r>
              <a:rPr lang="en-GB" sz="5400" b="1" smtClean="0">
                <a:solidFill>
                  <a:srgbClr val="FFC000"/>
                </a:solidFill>
              </a:rPr>
              <a:t>Learning for All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313" y="3357563"/>
            <a:ext cx="6400800" cy="28575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600" dirty="0" smtClean="0">
                <a:latin typeface="+mj-lt"/>
              </a:rPr>
              <a:t>The challenges of change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800" dirty="0" smtClean="0">
                <a:latin typeface="+mj-lt"/>
              </a:rPr>
              <a:t>March 2009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latin typeface="+mj-lt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>
              <a:latin typeface="+mj-lt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800" dirty="0" smtClean="0">
                <a:latin typeface="+mj-lt"/>
              </a:rPr>
              <a:t>Ali Jarvis</a:t>
            </a:r>
            <a:endParaRPr lang="en-GB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900" dirty="0" smtClean="0">
                <a:solidFill>
                  <a:srgbClr val="FFC000"/>
                </a:solidFill>
              </a:rPr>
              <a:t>“Learning for All” </a:t>
            </a:r>
            <a:r>
              <a:rPr lang="en-GB" dirty="0" smtClean="0">
                <a:solidFill>
                  <a:srgbClr val="FFC000"/>
                </a:solidFill>
              </a:rPr>
              <a:t/>
            </a:r>
            <a:br>
              <a:rPr lang="en-GB" dirty="0" smtClean="0">
                <a:solidFill>
                  <a:srgbClr val="FFC000"/>
                </a:solidFill>
              </a:rPr>
            </a:br>
            <a:r>
              <a:rPr lang="en-GB" dirty="0" smtClean="0">
                <a:solidFill>
                  <a:srgbClr val="FFC000"/>
                </a:solidFill>
              </a:rPr>
              <a:t>– What do we </a:t>
            </a:r>
            <a:r>
              <a:rPr lang="en-GB" i="1" dirty="0" smtClean="0">
                <a:solidFill>
                  <a:srgbClr val="FFC000"/>
                </a:solidFill>
              </a:rPr>
              <a:t>really</a:t>
            </a:r>
            <a:r>
              <a:rPr lang="en-GB" dirty="0" smtClean="0">
                <a:solidFill>
                  <a:srgbClr val="FFC000"/>
                </a:solidFill>
              </a:rPr>
              <a:t> mean?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</p:spPr>
        <p:txBody>
          <a:bodyPr/>
          <a:lstStyle/>
          <a:p>
            <a:r>
              <a:rPr lang="en-GB" sz="3000" smtClean="0"/>
              <a:t>A set of longitudinal metrics and an action plan</a:t>
            </a:r>
          </a:p>
          <a:p>
            <a:r>
              <a:rPr lang="en-GB" sz="3000" smtClean="0"/>
              <a:t>A value base of foundational principles</a:t>
            </a:r>
          </a:p>
          <a:p>
            <a:r>
              <a:rPr lang="en-GB" sz="3000" smtClean="0"/>
              <a:t>A point of intersection</a:t>
            </a:r>
          </a:p>
          <a:p>
            <a:pPr lvl="2"/>
            <a:r>
              <a:rPr lang="en-GB" sz="2800" smtClean="0"/>
              <a:t>Access and inclusion</a:t>
            </a:r>
          </a:p>
          <a:p>
            <a:pPr lvl="2"/>
            <a:r>
              <a:rPr lang="en-GB" sz="2800" smtClean="0"/>
              <a:t>Equality and diversity</a:t>
            </a:r>
          </a:p>
          <a:p>
            <a:pPr lvl="2"/>
            <a:r>
              <a:rPr lang="en-GB" sz="2800" smtClean="0"/>
              <a:t>Experience and attainment</a:t>
            </a:r>
          </a:p>
          <a:p>
            <a:pPr lvl="2"/>
            <a:r>
              <a:rPr lang="en-GB" sz="2800" smtClean="0"/>
              <a:t>Ethos and organisation</a:t>
            </a:r>
          </a:p>
          <a:p>
            <a:pPr lvl="2"/>
            <a:r>
              <a:rPr lang="en-GB" sz="2800" smtClean="0"/>
              <a:t>Individual and society</a:t>
            </a:r>
          </a:p>
          <a:p>
            <a:r>
              <a:rPr lang="en-GB" sz="3000" smtClean="0"/>
              <a:t>A journey of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Progress towards a different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38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What will our future look like if work done in this area is effective?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How do we keep hold of the overall vision whilst focusing on the concrete steps at a local level that get us there?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How can we ensure </a:t>
            </a:r>
            <a:r>
              <a:rPr lang="en-GB" dirty="0" err="1" smtClean="0"/>
              <a:t>LfA</a:t>
            </a:r>
            <a:r>
              <a:rPr lang="en-GB" dirty="0" smtClean="0"/>
              <a:t> remains a valuable tool for change?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Must be about outcomes and not activities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‘Joined-up’ and integrated actions at local, regional and national levels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Some concrete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Constantly evolving gender issues</a:t>
            </a:r>
          </a:p>
          <a:p>
            <a:r>
              <a:rPr lang="en-GB" smtClean="0"/>
              <a:t>MCMC group - how aspiration and experience impact on achievement</a:t>
            </a:r>
          </a:p>
          <a:p>
            <a:r>
              <a:rPr lang="en-GB" smtClean="0"/>
              <a:t>Ethnicity  in a time of rapidly changing demographics</a:t>
            </a:r>
          </a:p>
          <a:p>
            <a:r>
              <a:rPr lang="en-GB" smtClean="0"/>
              <a:t>Lifelong learning and workplace training</a:t>
            </a:r>
          </a:p>
          <a:p>
            <a:r>
              <a:rPr lang="en-GB" smtClean="0"/>
              <a:t>A difficult and uncertain economic climate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r>
              <a:rPr lang="en-GB" i="1" u="sng" smtClean="0">
                <a:solidFill>
                  <a:srgbClr val="FFC000"/>
                </a:solidFill>
              </a:rPr>
              <a:t>Transforming</a:t>
            </a:r>
            <a:r>
              <a:rPr lang="en-GB" smtClean="0">
                <a:solidFill>
                  <a:srgbClr val="FFC000"/>
                </a:solidFill>
              </a:rPr>
              <a:t> not </a:t>
            </a:r>
            <a:r>
              <a:rPr lang="en-GB" i="1" smtClean="0">
                <a:solidFill>
                  <a:srgbClr val="FFC000"/>
                </a:solidFill>
              </a:rPr>
              <a:t>Tinkering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285875"/>
            <a:ext cx="8229600" cy="5214938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The level of difficulty of the task related to the level of impact it has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Use ‘quick wins’ for early momentum but sustainable change needs transformative thinking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Personal challenge, group challenge (practitioners), collective challenge (society)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LfA</a:t>
            </a:r>
            <a:r>
              <a:rPr lang="en-GB" dirty="0" smtClean="0"/>
              <a:t> helps the understanding but we have to deliver the remedies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Not just about doing things </a:t>
            </a:r>
            <a:r>
              <a:rPr lang="en-GB" i="1" dirty="0" smtClean="0"/>
              <a:t>better</a:t>
            </a:r>
            <a:r>
              <a:rPr lang="en-GB" dirty="0" smtClean="0"/>
              <a:t> but will have to be about doing things </a:t>
            </a:r>
            <a:r>
              <a:rPr lang="en-GB" i="1" dirty="0" smtClean="0"/>
              <a:t>differently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The fact that it’s hard can not be our excuse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Leadership, bravery and managing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Learning for All = A change agenda</a:t>
            </a:r>
          </a:p>
        </p:txBody>
      </p:sp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4929188" y="6143625"/>
            <a:ext cx="3929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FFC000"/>
                </a:solidFill>
                <a:latin typeface="Calibri" pitchFamily="34" charset="0"/>
              </a:rPr>
              <a:t>John Kotter – Harvard Business School</a:t>
            </a:r>
          </a:p>
        </p:txBody>
      </p:sp>
      <p:pic>
        <p:nvPicPr>
          <p:cNvPr id="18435" name="Content Placeholder 7" descr="kotters change model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7250" y="1285875"/>
            <a:ext cx="7500938" cy="4714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What does our future hold?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3071812"/>
          </a:xfrm>
        </p:spPr>
        <p:txBody>
          <a:bodyPr/>
          <a:lstStyle/>
          <a:p>
            <a:r>
              <a:rPr lang="en-GB" sz="2900" smtClean="0"/>
              <a:t>What may </a:t>
            </a:r>
            <a:r>
              <a:rPr lang="en-GB" sz="2900" u="sng" smtClean="0"/>
              <a:t>I</a:t>
            </a:r>
            <a:r>
              <a:rPr lang="en-GB" sz="2900" smtClean="0"/>
              <a:t>, </a:t>
            </a:r>
            <a:r>
              <a:rPr lang="en-GB" sz="2900" u="sng" smtClean="0"/>
              <a:t>you</a:t>
            </a:r>
            <a:r>
              <a:rPr lang="en-GB" sz="2900" smtClean="0"/>
              <a:t> and </a:t>
            </a:r>
            <a:r>
              <a:rPr lang="en-GB" sz="2900" u="sng" smtClean="0"/>
              <a:t>we</a:t>
            </a:r>
            <a:r>
              <a:rPr lang="en-GB" sz="2900" smtClean="0"/>
              <a:t> </a:t>
            </a:r>
            <a:r>
              <a:rPr lang="en-GB" sz="2900" b="1" smtClean="0"/>
              <a:t>all</a:t>
            </a:r>
            <a:r>
              <a:rPr lang="en-GB" sz="2900" smtClean="0"/>
              <a:t> need to do differently ?</a:t>
            </a:r>
          </a:p>
          <a:p>
            <a:r>
              <a:rPr lang="en-GB" sz="2900" smtClean="0"/>
              <a:t>Am </a:t>
            </a:r>
            <a:r>
              <a:rPr lang="en-GB" sz="2900" u="sng" smtClean="0"/>
              <a:t>I</a:t>
            </a:r>
            <a:r>
              <a:rPr lang="en-GB" sz="2900" smtClean="0"/>
              <a:t>, are </a:t>
            </a:r>
            <a:r>
              <a:rPr lang="en-GB" sz="2900" u="sng" smtClean="0"/>
              <a:t>you</a:t>
            </a:r>
            <a:r>
              <a:rPr lang="en-GB" sz="2900" smtClean="0"/>
              <a:t>, are </a:t>
            </a:r>
            <a:r>
              <a:rPr lang="en-GB" sz="2900" u="sng" smtClean="0"/>
              <a:t>we</a:t>
            </a:r>
            <a:r>
              <a:rPr lang="en-GB" sz="2900" smtClean="0"/>
              <a:t> </a:t>
            </a:r>
            <a:r>
              <a:rPr lang="en-GB" sz="2900" b="1" smtClean="0"/>
              <a:t>all</a:t>
            </a:r>
            <a:r>
              <a:rPr lang="en-GB" sz="2900" smtClean="0"/>
              <a:t> prepared and equipped for that ?</a:t>
            </a:r>
          </a:p>
          <a:p>
            <a:r>
              <a:rPr lang="en-GB" sz="2900" smtClean="0"/>
              <a:t>How do we embed this within our unconscious competence so that it moves from a ‘programme of activity’  to simply the normal way we do things?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4643438"/>
            <a:ext cx="8215313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GB" sz="3000" i="1">
                <a:solidFill>
                  <a:srgbClr val="FFC000"/>
                </a:solidFill>
                <a:latin typeface="Calibri" pitchFamily="34" charset="0"/>
              </a:rPr>
              <a:t>“It is not because it is difficult that we do not dare</a:t>
            </a:r>
          </a:p>
          <a:p>
            <a:r>
              <a:rPr lang="en-GB" sz="3000" i="1">
                <a:solidFill>
                  <a:srgbClr val="FFC000"/>
                </a:solidFill>
                <a:latin typeface="Calibri" pitchFamily="34" charset="0"/>
              </a:rPr>
              <a:t>It is because we do not dare that it is difficult”</a:t>
            </a:r>
          </a:p>
          <a:p>
            <a:pPr algn="r">
              <a:spcBef>
                <a:spcPts val="600"/>
              </a:spcBef>
            </a:pPr>
            <a:r>
              <a:rPr lang="en-GB" sz="3000">
                <a:solidFill>
                  <a:srgbClr val="FFC000"/>
                </a:solidFill>
                <a:latin typeface="Calibri" pitchFamily="34" charset="0"/>
              </a:rPr>
              <a:t>Seneca (4BC – AD65)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332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Learning for All</vt:lpstr>
      <vt:lpstr>“Learning for All”  – What do we really mean?</vt:lpstr>
      <vt:lpstr>Progress towards a different future</vt:lpstr>
      <vt:lpstr>Some concrete challenges</vt:lpstr>
      <vt:lpstr>Transforming not Tinkering</vt:lpstr>
      <vt:lpstr>Learning for All = A change agenda</vt:lpstr>
      <vt:lpstr>What does our future hold?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for All</dc:title>
  <dc:creator>Ali Jarvis</dc:creator>
  <cp:lastModifiedBy>JGray</cp:lastModifiedBy>
  <cp:revision>26</cp:revision>
  <dcterms:created xsi:type="dcterms:W3CDTF">2009-03-19T10:16:51Z</dcterms:created>
  <dcterms:modified xsi:type="dcterms:W3CDTF">2009-03-23T11:28:24Z</dcterms:modified>
</cp:coreProperties>
</file>